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3" r:id="rId4"/>
    <p:sldId id="259" r:id="rId5"/>
    <p:sldId id="260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2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3B9CB-6DCE-48FD-A8CD-5764B2B720B5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5B354-2A9E-41C8-BCA2-9257EDE6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B354-2A9E-41C8-BCA2-9257EDE669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:\Documents\Hong Diep document\Hinh nen powerpoint\hinhnen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81000" y="228600"/>
            <a:ext cx="86106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NHIỆT LIỆT CHÀO MỪNG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CÁC THẦY CÔ GIÁO VỀ DỰ GIỜ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90800" y="2590800"/>
            <a:ext cx="5227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TIẾT: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886200" y="4729655"/>
            <a:ext cx="426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Lớp 5B</a:t>
            </a:r>
          </a:p>
        </p:txBody>
      </p:sp>
    </p:spTree>
    <p:extLst>
      <p:ext uri="{BB962C8B-B14F-4D97-AF65-F5344CB8AC3E}">
        <p14:creationId xmlns:p14="http://schemas.microsoft.com/office/powerpoint/2010/main" val="3349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797363" y="2362200"/>
            <a:ext cx="488638" cy="707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4000" b="1" i="0" u="none" strike="noStrike" kern="0" cap="none" spc="0" normalizeH="0" baseline="0" noProof="0" dirty="0">
              <a:ln w="1905">
                <a:solidFill>
                  <a:srgbClr val="996633"/>
                </a:solidFill>
              </a:ln>
              <a:gradFill>
                <a:gsLst>
                  <a:gs pos="0">
                    <a:srgbClr val="C17529">
                      <a:shade val="20000"/>
                      <a:satMod val="200000"/>
                    </a:srgbClr>
                  </a:gs>
                  <a:gs pos="78000">
                    <a:srgbClr val="C17529">
                      <a:tint val="90000"/>
                      <a:shade val="89000"/>
                      <a:satMod val="220000"/>
                    </a:srgbClr>
                  </a:gs>
                  <a:gs pos="100000">
                    <a:srgbClr val="C1752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788516" y="3011746"/>
            <a:ext cx="685908" cy="707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000" b="1" i="0" u="none" strike="noStrike" kern="0" cap="none" spc="0" normalizeH="0" baseline="0" noProof="0" dirty="0">
              <a:ln w="1905">
                <a:solidFill>
                  <a:srgbClr val="996633"/>
                </a:solidFill>
              </a:ln>
              <a:gradFill>
                <a:gsLst>
                  <a:gs pos="0">
                    <a:srgbClr val="C17529">
                      <a:shade val="20000"/>
                      <a:satMod val="200000"/>
                    </a:srgbClr>
                  </a:gs>
                  <a:gs pos="78000">
                    <a:srgbClr val="C17529">
                      <a:tint val="90000"/>
                      <a:shade val="89000"/>
                      <a:satMod val="220000"/>
                    </a:srgbClr>
                  </a:gs>
                  <a:gs pos="100000">
                    <a:srgbClr val="C1752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636091" y="3087954"/>
            <a:ext cx="838332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p:spPr>
      </p:cxn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581400" y="2373248"/>
            <a:ext cx="2049204" cy="1393825"/>
            <a:chOff x="2979996" y="4267200"/>
            <a:chExt cx="2049204" cy="1393686"/>
          </a:xfrm>
        </p:grpSpPr>
        <p:sp>
          <p:nvSpPr>
            <p:cNvPr id="8" name="TextBox 7"/>
            <p:cNvSpPr txBox="1"/>
            <p:nvPr/>
          </p:nvSpPr>
          <p:spPr>
            <a:xfrm>
              <a:off x="2979996" y="4549914"/>
              <a:ext cx="1515804" cy="707886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5200" y="4267200"/>
              <a:ext cx="1524000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429000" y="4953000"/>
              <a:ext cx="6858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sp>
          <p:nvSpPr>
            <p:cNvPr id="11" name="TextBox 10"/>
            <p:cNvSpPr txBox="1"/>
            <p:nvPr/>
          </p:nvSpPr>
          <p:spPr>
            <a:xfrm>
              <a:off x="3505200" y="4953000"/>
              <a:ext cx="1143000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5739148" y="2345615"/>
            <a:ext cx="2024779" cy="1357507"/>
            <a:chOff x="3851784" y="3886006"/>
            <a:chExt cx="2024461" cy="1357507"/>
          </a:xfrm>
        </p:grpSpPr>
        <p:sp>
          <p:nvSpPr>
            <p:cNvPr id="13" name="TextBox 12"/>
            <p:cNvSpPr txBox="1"/>
            <p:nvPr/>
          </p:nvSpPr>
          <p:spPr bwMode="auto">
            <a:xfrm>
              <a:off x="4428445" y="3886006"/>
              <a:ext cx="1447800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4419600" y="4535552"/>
              <a:ext cx="1447800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4267200" y="4611760"/>
              <a:ext cx="838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sp>
          <p:nvSpPr>
            <p:cNvPr id="16" name="TextBox 15"/>
            <p:cNvSpPr txBox="1"/>
            <p:nvPr/>
          </p:nvSpPr>
          <p:spPr>
            <a:xfrm>
              <a:off x="3851784" y="4198731"/>
              <a:ext cx="13005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kern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 bwMode="auto">
          <a:xfrm flipH="1">
            <a:off x="1172605" y="2120046"/>
            <a:ext cx="30621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1           </a:t>
            </a:r>
            <a:r>
              <a:rPr kumimoji="0" lang="en-US" sz="4000" b="1" i="0" u="none" strike="noStrike" kern="0" cap="none" spc="0" normalizeH="0" noProof="0" smtClean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smtClean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         </a:t>
            </a:r>
            <a:endParaRPr kumimoji="0" lang="en-US" sz="4000" b="1" i="0" u="none" strike="noStrike" kern="0" cap="none" spc="0" normalizeH="0" baseline="0" noProof="0" dirty="0">
              <a:ln w="1905">
                <a:solidFill>
                  <a:srgbClr val="996633"/>
                </a:solidFill>
              </a:ln>
              <a:gradFill>
                <a:gsLst>
                  <a:gs pos="0">
                    <a:srgbClr val="C17529">
                      <a:shade val="20000"/>
                      <a:satMod val="200000"/>
                    </a:srgbClr>
                  </a:gs>
                  <a:gs pos="78000">
                    <a:srgbClr val="C17529">
                      <a:tint val="90000"/>
                      <a:shade val="89000"/>
                      <a:satMod val="220000"/>
                    </a:srgbClr>
                  </a:gs>
                  <a:gs pos="100000">
                    <a:srgbClr val="C1752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1278701" y="3572"/>
            <a:ext cx="1993900" cy="2298700"/>
            <a:chOff x="1167095" y="1323833"/>
            <a:chExt cx="1994331" cy="2299491"/>
          </a:xfrm>
        </p:grpSpPr>
        <p:sp>
          <p:nvSpPr>
            <p:cNvPr id="16" name="Teardrop 15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gradFill rotWithShape="1">
              <a:gsLst>
                <a:gs pos="0">
                  <a:srgbClr val="F0A22E">
                    <a:tint val="75000"/>
                    <a:shade val="85000"/>
                    <a:satMod val="230000"/>
                  </a:srgbClr>
                </a:gs>
                <a:gs pos="25000">
                  <a:srgbClr val="F0A22E">
                    <a:tint val="90000"/>
                    <a:shade val="70000"/>
                    <a:satMod val="220000"/>
                  </a:srgbClr>
                </a:gs>
                <a:gs pos="50000">
                  <a:srgbClr val="F0A22E">
                    <a:tint val="90000"/>
                    <a:shade val="58000"/>
                    <a:satMod val="225000"/>
                  </a:srgbClr>
                </a:gs>
                <a:gs pos="65000">
                  <a:srgbClr val="F0A22E">
                    <a:tint val="90000"/>
                    <a:shade val="58000"/>
                    <a:satMod val="225000"/>
                  </a:srgbClr>
                </a:gs>
                <a:gs pos="80000">
                  <a:srgbClr val="F0A22E">
                    <a:tint val="90000"/>
                    <a:shade val="69000"/>
                    <a:satMod val="220000"/>
                  </a:srgbClr>
                </a:gs>
                <a:gs pos="100000">
                  <a:srgbClr val="F0A22E">
                    <a:tint val="77000"/>
                    <a:shade val="80000"/>
                    <a:satMod val="230000"/>
                  </a:srgbClr>
                </a:gs>
              </a:gsLst>
              <a:lin ang="5400000" scaled="1"/>
            </a:gradFill>
            <a:ln w="10000" cap="flat" cmpd="sng" algn="ctr">
              <a:solidFill>
                <a:srgbClr val="F0A22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9" name="Teardrop 1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4341687" y="-13854"/>
            <a:ext cx="1993900" cy="2440671"/>
            <a:chOff x="5715000" y="1192504"/>
            <a:chExt cx="1994331" cy="2441198"/>
          </a:xfrm>
        </p:grpSpPr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5715000" y="1192504"/>
              <a:ext cx="1994331" cy="2335464"/>
              <a:chOff x="1167095" y="1220937"/>
              <a:chExt cx="1994331" cy="2335464"/>
            </a:xfrm>
          </p:grpSpPr>
          <p:sp>
            <p:nvSpPr>
              <p:cNvPr id="24" name="Teardrop 23"/>
              <p:cNvSpPr/>
              <p:nvPr/>
            </p:nvSpPr>
            <p:spPr>
              <a:xfrm rot="18795285">
                <a:off x="1177734" y="1572708"/>
                <a:ext cx="1973054" cy="1994331"/>
              </a:xfrm>
              <a:prstGeom prst="teardrop">
                <a:avLst>
                  <a:gd name="adj" fmla="val 38580"/>
                </a:avLst>
              </a:prstGeom>
              <a:gradFill rotWithShape="1">
                <a:gsLst>
                  <a:gs pos="0">
                    <a:srgbClr val="F0A22E">
                      <a:tint val="75000"/>
                      <a:shade val="85000"/>
                      <a:satMod val="230000"/>
                    </a:srgbClr>
                  </a:gs>
                  <a:gs pos="25000">
                    <a:srgbClr val="F0A22E">
                      <a:tint val="90000"/>
                      <a:shade val="70000"/>
                      <a:satMod val="220000"/>
                    </a:srgbClr>
                  </a:gs>
                  <a:gs pos="50000">
                    <a:srgbClr val="F0A22E">
                      <a:tint val="90000"/>
                      <a:shade val="58000"/>
                      <a:satMod val="225000"/>
                    </a:srgbClr>
                  </a:gs>
                  <a:gs pos="65000">
                    <a:srgbClr val="F0A22E">
                      <a:tint val="90000"/>
                      <a:shade val="58000"/>
                      <a:satMod val="225000"/>
                    </a:srgbClr>
                  </a:gs>
                  <a:gs pos="80000">
                    <a:srgbClr val="F0A22E">
                      <a:tint val="90000"/>
                      <a:shade val="69000"/>
                      <a:satMod val="220000"/>
                    </a:srgbClr>
                  </a:gs>
                  <a:gs pos="100000">
                    <a:srgbClr val="F0A22E">
                      <a:tint val="77000"/>
                      <a:shade val="80000"/>
                      <a:satMod val="230000"/>
                    </a:srgbClr>
                  </a:gs>
                </a:gsLst>
                <a:lin ang="5400000" scaled="1"/>
              </a:gradFill>
              <a:ln w="10000" cap="flat" cmpd="sng" algn="ctr">
                <a:solidFill>
                  <a:srgbClr val="F0A22E"/>
                </a:solidFill>
                <a:prstDash val="solid"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0"/>
                </a:lightRig>
              </a:scene3d>
              <a:sp3d prstMaterial="metal">
                <a:bevelT w="10000" h="10000"/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5" name="Teardrop 24"/>
              <p:cNvSpPr/>
              <p:nvPr/>
            </p:nvSpPr>
            <p:spPr>
              <a:xfrm>
                <a:off x="2105511" y="1555503"/>
                <a:ext cx="533515" cy="381082"/>
              </a:xfrm>
              <a:prstGeom prst="teardrop">
                <a:avLst>
                  <a:gd name="adj" fmla="val 200000"/>
                </a:avLst>
              </a:prstGeom>
              <a:solidFill>
                <a:srgbClr val="00B050"/>
              </a:solidFill>
              <a:ln w="25400" cap="flat" cmpd="sng" algn="ctr">
                <a:solidFill>
                  <a:srgbClr val="92D05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144489" y="1220937"/>
                <a:ext cx="136547" cy="867170"/>
              </a:xfrm>
              <a:custGeom>
                <a:avLst/>
                <a:gdLst>
                  <a:gd name="connsiteX0" fmla="*/ 26680 w 108567"/>
                  <a:gd name="connsiteY0" fmla="*/ 764274 h 764274"/>
                  <a:gd name="connsiteX1" fmla="*/ 26680 w 108567"/>
                  <a:gd name="connsiteY1" fmla="*/ 136477 h 764274"/>
                  <a:gd name="connsiteX2" fmla="*/ 53976 w 108567"/>
                  <a:gd name="connsiteY2" fmla="*/ 54591 h 764274"/>
                  <a:gd name="connsiteX3" fmla="*/ 67623 w 108567"/>
                  <a:gd name="connsiteY3" fmla="*/ 0 h 764274"/>
                  <a:gd name="connsiteX4" fmla="*/ 108567 w 108567"/>
                  <a:gd name="connsiteY4" fmla="*/ 13648 h 764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567" h="764274">
                    <a:moveTo>
                      <a:pt x="26680" y="764274"/>
                    </a:moveTo>
                    <a:cubicBezTo>
                      <a:pt x="8893" y="497481"/>
                      <a:pt x="0" y="465518"/>
                      <a:pt x="26680" y="136477"/>
                    </a:cubicBezTo>
                    <a:cubicBezTo>
                      <a:pt x="29005" y="107799"/>
                      <a:pt x="46998" y="82504"/>
                      <a:pt x="53976" y="54591"/>
                    </a:cubicBezTo>
                    <a:lnTo>
                      <a:pt x="67623" y="0"/>
                    </a:lnTo>
                    <a:lnTo>
                      <a:pt x="108567" y="13648"/>
                    </a:lnTo>
                  </a:path>
                </a:pathLst>
              </a:cu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0"/>
                </a:lightRig>
              </a:scene3d>
              <a:sp3d prstMaterial="metal">
                <a:bevelT w="10000" h="10000"/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4527118">
                <a:off x="1643602" y="1515730"/>
                <a:ext cx="533514" cy="381082"/>
              </a:xfrm>
              <a:prstGeom prst="teardrop">
                <a:avLst>
                  <a:gd name="adj" fmla="val 200000"/>
                </a:avLst>
              </a:prstGeom>
              <a:solidFill>
                <a:srgbClr val="00B050"/>
              </a:solidFill>
              <a:ln w="25400" cap="flat" cmpd="sng" algn="ctr">
                <a:solidFill>
                  <a:srgbClr val="92D05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</p:grpSp>
        <p:sp>
          <p:nvSpPr>
            <p:cNvPr id="22" name="Teardrop 21"/>
            <p:cNvSpPr/>
            <p:nvPr/>
          </p:nvSpPr>
          <p:spPr>
            <a:xfrm rot="1334672">
              <a:off x="5826368" y="1549286"/>
              <a:ext cx="1849564" cy="2084416"/>
            </a:xfrm>
            <a:prstGeom prst="teardrop">
              <a:avLst>
                <a:gd name="adj" fmla="val 45997"/>
              </a:avLst>
            </a:prstGeom>
            <a:solidFill>
              <a:srgbClr val="FFFF00"/>
            </a:solidFill>
            <a:ln w="57150" cap="flat" cmpd="sng" algn="ctr">
              <a:solidFill>
                <a:srgbClr val="F0A22E">
                  <a:shade val="50000"/>
                </a:srgbClr>
              </a:solidFill>
              <a:prstDash val="solid"/>
            </a:ln>
            <a:effectLst/>
            <a:scene3d>
              <a:camera prst="orthographicFront">
                <a:rot lat="19157520" lon="8778510" rev="20976558"/>
              </a:camera>
              <a:lightRig rig="threePt" dir="t"/>
            </a:scene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16200000" flipH="1">
              <a:off x="5985209" y="2757459"/>
              <a:ext cx="1556984" cy="7620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28" name="Group 38"/>
          <p:cNvGrpSpPr>
            <a:grpSpLocks/>
          </p:cNvGrpSpPr>
          <p:nvPr/>
        </p:nvGrpSpPr>
        <p:grpSpPr bwMode="auto">
          <a:xfrm>
            <a:off x="4341687" y="-39143"/>
            <a:ext cx="1993900" cy="2335164"/>
            <a:chOff x="1160021" y="1323833"/>
            <a:chExt cx="1994331" cy="2334355"/>
          </a:xfrm>
        </p:grpSpPr>
        <p:sp>
          <p:nvSpPr>
            <p:cNvPr id="29" name="Teardrop 28"/>
            <p:cNvSpPr/>
            <p:nvPr/>
          </p:nvSpPr>
          <p:spPr>
            <a:xfrm rot="18795285">
              <a:off x="1170660" y="1674495"/>
              <a:ext cx="1973054" cy="1994331"/>
            </a:xfrm>
            <a:prstGeom prst="teardrop">
              <a:avLst>
                <a:gd name="adj" fmla="val 38580"/>
              </a:avLst>
            </a:prstGeom>
            <a:gradFill rotWithShape="1">
              <a:gsLst>
                <a:gs pos="0">
                  <a:srgbClr val="F0A22E">
                    <a:tint val="75000"/>
                    <a:shade val="85000"/>
                    <a:satMod val="230000"/>
                  </a:srgbClr>
                </a:gs>
                <a:gs pos="25000">
                  <a:srgbClr val="F0A22E">
                    <a:tint val="90000"/>
                    <a:shade val="70000"/>
                    <a:satMod val="220000"/>
                  </a:srgbClr>
                </a:gs>
                <a:gs pos="50000">
                  <a:srgbClr val="F0A22E">
                    <a:tint val="90000"/>
                    <a:shade val="58000"/>
                    <a:satMod val="225000"/>
                  </a:srgbClr>
                </a:gs>
                <a:gs pos="65000">
                  <a:srgbClr val="F0A22E">
                    <a:tint val="90000"/>
                    <a:shade val="58000"/>
                    <a:satMod val="225000"/>
                  </a:srgbClr>
                </a:gs>
                <a:gs pos="80000">
                  <a:srgbClr val="F0A22E">
                    <a:tint val="90000"/>
                    <a:shade val="69000"/>
                    <a:satMod val="220000"/>
                  </a:srgbClr>
                </a:gs>
                <a:gs pos="100000">
                  <a:srgbClr val="F0A22E">
                    <a:tint val="77000"/>
                    <a:shade val="80000"/>
                    <a:satMod val="230000"/>
                  </a:srgbClr>
                </a:gs>
              </a:gsLst>
              <a:lin ang="5400000" scaled="1"/>
            </a:gradFill>
            <a:ln w="10000" cap="flat" cmpd="sng" algn="ctr">
              <a:solidFill>
                <a:srgbClr val="F0A22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0" name="Teardrop 29"/>
            <p:cNvSpPr/>
            <p:nvPr/>
          </p:nvSpPr>
          <p:spPr>
            <a:xfrm>
              <a:off x="2105511" y="1666845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05358" y="1323833"/>
              <a:ext cx="136547" cy="768468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2" name="Teardrop 31"/>
            <p:cNvSpPr/>
            <p:nvPr/>
          </p:nvSpPr>
          <p:spPr>
            <a:xfrm rot="14527118">
              <a:off x="1610290" y="1604693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2822284" y="2616206"/>
            <a:ext cx="129560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Viết: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Oval 33"/>
          <p:cNvSpPr/>
          <p:nvPr/>
        </p:nvSpPr>
        <p:spPr>
          <a:xfrm>
            <a:off x="6786930" y="3824605"/>
            <a:ext cx="1638542" cy="1752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7130" y="3761677"/>
            <a:ext cx="1638542" cy="1752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36" name="Oval 35"/>
          <p:cNvSpPr/>
          <p:nvPr/>
        </p:nvSpPr>
        <p:spPr>
          <a:xfrm>
            <a:off x="2685929" y="3761677"/>
            <a:ext cx="1638542" cy="1752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05730" y="3761677"/>
            <a:ext cx="1638542" cy="1752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Pie 37"/>
          <p:cNvSpPr/>
          <p:nvPr/>
        </p:nvSpPr>
        <p:spPr>
          <a:xfrm>
            <a:off x="6786930" y="3880025"/>
            <a:ext cx="1638541" cy="175260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32657" y="5828969"/>
            <a:ext cx="1159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600" b="1" ker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Viết:</a:t>
            </a:r>
          </a:p>
        </p:txBody>
      </p:sp>
    </p:spTree>
    <p:extLst>
      <p:ext uri="{BB962C8B-B14F-4D97-AF65-F5344CB8AC3E}">
        <p14:creationId xmlns:p14="http://schemas.microsoft.com/office/powerpoint/2010/main" val="297530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342900" y="1524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Dựa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 hình vẽ để viết rồi đọc hỗn số thích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 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(theo mẫu)</a:t>
            </a:r>
            <a:endParaRPr lang="en-US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67479" y="1135569"/>
            <a:ext cx="1371600" cy="1292352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Pie 7"/>
          <p:cNvSpPr/>
          <p:nvPr/>
        </p:nvSpPr>
        <p:spPr>
          <a:xfrm>
            <a:off x="3420238" y="1076520"/>
            <a:ext cx="1497600" cy="1295400"/>
          </a:xfrm>
          <a:prstGeom prst="pie">
            <a:avLst>
              <a:gd name="adj1" fmla="val 5355190"/>
              <a:gd name="adj2" fmla="val 16200000"/>
            </a:avLst>
          </a:prstGeom>
          <a:solidFill>
            <a:srgbClr val="996633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4800718" y="748559"/>
            <a:ext cx="3182598" cy="1050754"/>
            <a:chOff x="1133848" y="3196838"/>
            <a:chExt cx="2521738" cy="1050754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2172336" y="3196838"/>
              <a:ext cx="1483250" cy="1050754"/>
              <a:chOff x="4077336" y="4035037"/>
              <a:chExt cx="1483250" cy="105063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082732" y="4035037"/>
                <a:ext cx="1447800" cy="55393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1" i="0" u="none" strike="noStrike" kern="0" cap="none" spc="0" normalizeH="0" baseline="0" noProof="0" smtClean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rgbClr val="C17529">
                            <a:shade val="20000"/>
                            <a:satMod val="200000"/>
                          </a:srgbClr>
                        </a:gs>
                        <a:gs pos="78000">
                          <a:srgbClr val="C17529">
                            <a:tint val="90000"/>
                            <a:shade val="89000"/>
                            <a:satMod val="220000"/>
                          </a:srgbClr>
                        </a:gs>
                        <a:gs pos="100000">
                          <a:srgbClr val="C17529">
                            <a:tint val="12000"/>
                            <a:satMod val="255000"/>
                          </a:srgb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 </a:t>
                </a:r>
                <a:endParaRPr kumimoji="0" lang="en-US" sz="30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12786" y="4531735"/>
                <a:ext cx="1447800" cy="5539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1" i="0" u="none" strike="noStrike" kern="0" cap="none" spc="0" normalizeH="0" baseline="0" noProof="0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rgbClr val="C17529">
                            <a:shade val="20000"/>
                            <a:satMod val="200000"/>
                          </a:srgbClr>
                        </a:gs>
                        <a:gs pos="78000">
                          <a:srgbClr val="C17529">
                            <a:tint val="90000"/>
                            <a:shade val="89000"/>
                            <a:satMod val="220000"/>
                          </a:srgbClr>
                        </a:gs>
                        <a:gs pos="100000">
                          <a:srgbClr val="C17529">
                            <a:tint val="12000"/>
                            <a:satMod val="255000"/>
                          </a:srgb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4077336" y="4583091"/>
                <a:ext cx="330616" cy="5326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0"/>
                </a:lightRig>
              </a:scene3d>
              <a:sp3d prstMaterial="metal">
                <a:bevelT w="10000" h="10000"/>
              </a:sp3d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1950960" y="3387691"/>
              <a:ext cx="38668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1133848" y="3439653"/>
              <a:ext cx="1295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Viết: </a:t>
              </a:r>
            </a:p>
          </p:txBody>
        </p:sp>
      </p:grp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4833087" y="1681968"/>
            <a:ext cx="466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và một phần hai</a:t>
            </a:r>
          </a:p>
        </p:txBody>
      </p:sp>
      <p:sp>
        <p:nvSpPr>
          <p:cNvPr id="18" name="Chord 17"/>
          <p:cNvSpPr/>
          <p:nvPr/>
        </p:nvSpPr>
        <p:spPr>
          <a:xfrm rot="11051936">
            <a:off x="3759565" y="1101646"/>
            <a:ext cx="1036376" cy="1278969"/>
          </a:xfrm>
          <a:prstGeom prst="chord">
            <a:avLst>
              <a:gd name="adj1" fmla="val 4788438"/>
              <a:gd name="adj2" fmla="val 16200000"/>
            </a:avLst>
          </a:prstGeom>
          <a:solidFill>
            <a:srgbClr val="9966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2974" y="1119093"/>
            <a:ext cx="1371600" cy="1276450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9362" y="1163886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885" y="2616628"/>
            <a:ext cx="683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17758" y="2536541"/>
            <a:ext cx="1287570" cy="127965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86575" y="2555631"/>
            <a:ext cx="1287570" cy="127965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99072" y="2525057"/>
            <a:ext cx="731520" cy="724265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43264" y="2611430"/>
            <a:ext cx="632250" cy="724265"/>
          </a:xfrm>
          <a:prstGeom prst="rect">
            <a:avLst/>
          </a:prstGeom>
          <a:solidFill>
            <a:srgbClr val="996633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31775" y="3236757"/>
            <a:ext cx="632250" cy="639825"/>
          </a:xfrm>
          <a:prstGeom prst="rect">
            <a:avLst/>
          </a:prstGeom>
          <a:solidFill>
            <a:srgbClr val="996633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00255" y="3222902"/>
            <a:ext cx="731520" cy="639825"/>
          </a:xfrm>
          <a:prstGeom prst="rect">
            <a:avLst/>
          </a:prstGeom>
          <a:solidFill>
            <a:srgbClr val="996633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7386" y="2529377"/>
            <a:ext cx="632250" cy="676043"/>
          </a:xfrm>
          <a:prstGeom prst="rect">
            <a:avLst/>
          </a:prstGeom>
          <a:solidFill>
            <a:srgbClr val="996633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84261" y="4089306"/>
            <a:ext cx="2103120" cy="970608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83927" y="4059569"/>
            <a:ext cx="2025754" cy="1130523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65619" y="4086521"/>
            <a:ext cx="2057400" cy="1097891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51392" y="4120397"/>
            <a:ext cx="420624" cy="1055649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11166" y="4120397"/>
            <a:ext cx="420624" cy="1066800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93662" y="4109246"/>
            <a:ext cx="420624" cy="10668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11317" y="4120397"/>
            <a:ext cx="420624" cy="1066800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905847" y="4120397"/>
            <a:ext cx="420624" cy="1060852"/>
          </a:xfrm>
          <a:prstGeom prst="rect">
            <a:avLst/>
          </a:prstGeom>
          <a:solidFill>
            <a:srgbClr val="669900"/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4694" y="4251444"/>
            <a:ext cx="683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 w="1905"/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b)</a:t>
            </a:r>
            <a:endParaRPr kumimoji="0" lang="en-US" sz="3600" b="1" i="0" u="none" strike="noStrike" kern="0" cap="none" spc="0" normalizeH="0" baseline="0" noProof="0" dirty="0">
              <a:ln w="1905"/>
              <a:gradFill>
                <a:gsLst>
                  <a:gs pos="0">
                    <a:srgbClr val="C17529">
                      <a:shade val="20000"/>
                      <a:satMod val="200000"/>
                    </a:srgbClr>
                  </a:gs>
                  <a:gs pos="78000">
                    <a:srgbClr val="C17529">
                      <a:tint val="90000"/>
                      <a:shade val="89000"/>
                      <a:satMod val="220000"/>
                    </a:srgbClr>
                  </a:gs>
                  <a:gs pos="100000">
                    <a:srgbClr val="C1752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158"/>
          <p:cNvGrpSpPr>
            <a:grpSpLocks/>
          </p:cNvGrpSpPr>
          <p:nvPr/>
        </p:nvGrpSpPr>
        <p:grpSpPr bwMode="auto">
          <a:xfrm>
            <a:off x="1816985" y="5374611"/>
            <a:ext cx="6357190" cy="1200322"/>
            <a:chOff x="1079088" y="1371600"/>
            <a:chExt cx="6923500" cy="3060288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3" name="Straight Connector 52"/>
            <p:cNvCxnSpPr/>
            <p:nvPr/>
          </p:nvCxnSpPr>
          <p:spPr>
            <a:xfrm rot="5400000">
              <a:off x="845138" y="16375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4" name="Straight Connector 83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5" name="Straight Connector 84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6" name="Straight Connector 85"/>
            <p:cNvCxnSpPr/>
            <p:nvPr/>
          </p:nvCxnSpPr>
          <p:spPr>
            <a:xfrm rot="5400000">
              <a:off x="845138" y="24757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7" name="Straight Connector 116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8" name="Straight Connector 117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19" name="Straight Connector 118"/>
            <p:cNvCxnSpPr/>
            <p:nvPr/>
          </p:nvCxnSpPr>
          <p:spPr>
            <a:xfrm rot="5400000">
              <a:off x="845138" y="3301618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1" name="Straight Connector 120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5" name="Straight Connector 144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0" name="Straight Connector 149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1" name="Straight Connector 150"/>
            <p:cNvCxnSpPr/>
            <p:nvPr/>
          </p:nvCxnSpPr>
          <p:spPr>
            <a:xfrm>
              <a:off x="1111044" y="4176252"/>
              <a:ext cx="68580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2" name="Straight Connector 151"/>
            <p:cNvCxnSpPr/>
            <p:nvPr/>
          </p:nvCxnSpPr>
          <p:spPr>
            <a:xfrm rot="5400000">
              <a:off x="813182" y="41521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3" name="Straight Connector 152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7" name="Straight Connector 166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8" name="Straight Connector 167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69" name="Straight Connector 168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  <a:noFill/>
            <a:ln w="381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73" name="Straight Connector 172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74" name="Straight Connector 173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175" name="Straight Connector 174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sp>
        <p:nvSpPr>
          <p:cNvPr id="176" name="TextBox 175"/>
          <p:cNvSpPr txBox="1"/>
          <p:nvPr/>
        </p:nvSpPr>
        <p:spPr>
          <a:xfrm>
            <a:off x="656885" y="5472628"/>
            <a:ext cx="683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>
                <a:ln w="1905"/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3600" b="1" i="0" u="none" strike="noStrike" kern="0" cap="none" spc="0" normalizeH="0" baseline="0" noProof="0" smtClean="0">
                <a:ln w="1905"/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3600" b="1" i="0" u="none" strike="noStrike" kern="0" cap="none" spc="0" normalizeH="0" baseline="0" noProof="0" dirty="0">
              <a:ln w="1905"/>
              <a:gradFill>
                <a:gsLst>
                  <a:gs pos="0">
                    <a:srgbClr val="C17529">
                      <a:shade val="20000"/>
                      <a:satMod val="200000"/>
                    </a:srgbClr>
                  </a:gs>
                  <a:gs pos="78000">
                    <a:srgbClr val="C17529">
                      <a:tint val="90000"/>
                      <a:shade val="89000"/>
                      <a:satMod val="220000"/>
                    </a:srgbClr>
                  </a:gs>
                  <a:gs pos="100000">
                    <a:srgbClr val="C1752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6230592" y="734704"/>
            <a:ext cx="9490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304807" y="706989"/>
            <a:ext cx="697048" cy="138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427040" y="720848"/>
            <a:ext cx="644242" cy="120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64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26"/>
          <p:cNvSpPr txBox="1"/>
          <p:nvPr/>
        </p:nvSpPr>
        <p:spPr>
          <a:xfrm>
            <a:off x="76200" y="177224"/>
            <a:ext cx="17526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128" name="Title 1"/>
          <p:cNvSpPr txBox="1">
            <a:spLocks/>
          </p:cNvSpPr>
          <p:nvPr/>
        </p:nvSpPr>
        <p:spPr bwMode="auto">
          <a:xfrm>
            <a:off x="76200" y="498953"/>
            <a:ext cx="922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 hỗn số thích h</a:t>
            </a:r>
            <a:r>
              <a:rPr lang="vi-VN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ợp</a:t>
            </a:r>
            <a:r>
              <a:rPr lang="en-US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vào chỗ chấm d</a:t>
            </a:r>
            <a:r>
              <a:rPr lang="vi-VN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mỗi vạch của tia số</a:t>
            </a:r>
          </a:p>
        </p:txBody>
      </p:sp>
      <p:cxnSp>
        <p:nvCxnSpPr>
          <p:cNvPr id="132" name="Straight Connector 131"/>
          <p:cNvCxnSpPr/>
          <p:nvPr/>
        </p:nvCxnSpPr>
        <p:spPr>
          <a:xfrm>
            <a:off x="838200" y="1102812"/>
            <a:ext cx="886216" cy="2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062348" y="1105422"/>
            <a:ext cx="1238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199340" y="1100203"/>
            <a:ext cx="1370556" cy="52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4" name="Group 34"/>
          <p:cNvGrpSpPr>
            <a:grpSpLocks/>
          </p:cNvGrpSpPr>
          <p:nvPr/>
        </p:nvGrpSpPr>
        <p:grpSpPr bwMode="auto">
          <a:xfrm>
            <a:off x="898525" y="2249488"/>
            <a:ext cx="7610475" cy="474662"/>
            <a:chOff x="441658" y="2273890"/>
            <a:chExt cx="8245142" cy="474073"/>
          </a:xfrm>
        </p:grpSpPr>
        <p:cxnSp>
          <p:nvCxnSpPr>
            <p:cNvPr id="375" name="Straight Arrow Connector 37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76" name="Straight Connector 375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77" name="Straight Connector 376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78" name="Straight Connector 377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79" name="Straight Connector 378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0" name="Straight Connector 37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1" name="Straight Connector 380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2" name="Straight Connector 381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3" name="Straight Connector 382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4" name="Straight Connector 383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5" name="Straight Connector 384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6" name="Straight Connector 385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noFill/>
            <a:ln w="38100" cap="flat" cmpd="sng" algn="ctr">
              <a:solidFill>
                <a:srgbClr val="7030A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387" name="Group 131"/>
          <p:cNvGrpSpPr>
            <a:grpSpLocks/>
          </p:cNvGrpSpPr>
          <p:nvPr/>
        </p:nvGrpSpPr>
        <p:grpSpPr bwMode="auto">
          <a:xfrm>
            <a:off x="842963" y="4606925"/>
            <a:ext cx="8229600" cy="474663"/>
            <a:chOff x="169608" y="4631327"/>
            <a:chExt cx="8915400" cy="474073"/>
          </a:xfrm>
        </p:grpSpPr>
        <p:cxnSp>
          <p:nvCxnSpPr>
            <p:cNvPr id="388" name="Straight Arrow Connector 387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89" name="Straight Connector 388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0" name="Straight Connector 389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1" name="Straight Connector 390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2" name="Straight Connector 391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3" name="Straight Connector 392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4" name="Straight Connector 393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5" name="Straight Connector 394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6" name="Straight Connector 395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7" name="Straight Connector 396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cxnSp>
          <p:nvCxnSpPr>
            <p:cNvPr id="398" name="Straight Connector 397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noFill/>
            <a:ln w="38100" cap="flat" cmpd="sng" algn="ctr">
              <a:solidFill>
                <a:srgbClr val="7030A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399" name="Group 11"/>
          <p:cNvGrpSpPr>
            <a:grpSpLocks/>
          </p:cNvGrpSpPr>
          <p:nvPr/>
        </p:nvGrpSpPr>
        <p:grpSpPr bwMode="auto">
          <a:xfrm>
            <a:off x="1395413" y="2719388"/>
            <a:ext cx="573087" cy="1092200"/>
            <a:chOff x="5791199" y="4267200"/>
            <a:chExt cx="1447801" cy="994108"/>
          </a:xfrm>
        </p:grpSpPr>
        <p:sp>
          <p:nvSpPr>
            <p:cNvPr id="400" name="TextBox 399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402" name="Straight Connector 401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03" name="Group 11"/>
          <p:cNvGrpSpPr>
            <a:grpSpLocks/>
          </p:cNvGrpSpPr>
          <p:nvPr/>
        </p:nvGrpSpPr>
        <p:grpSpPr bwMode="auto">
          <a:xfrm>
            <a:off x="2065338" y="2719388"/>
            <a:ext cx="573087" cy="1092200"/>
            <a:chOff x="5791199" y="4267200"/>
            <a:chExt cx="1447801" cy="994108"/>
          </a:xfrm>
        </p:grpSpPr>
        <p:sp>
          <p:nvSpPr>
            <p:cNvPr id="404" name="TextBox 40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406" name="Straight Connector 405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07" name="Group 11"/>
          <p:cNvGrpSpPr>
            <a:grpSpLocks/>
          </p:cNvGrpSpPr>
          <p:nvPr/>
        </p:nvGrpSpPr>
        <p:grpSpPr bwMode="auto">
          <a:xfrm>
            <a:off x="2730500" y="2719388"/>
            <a:ext cx="573088" cy="1092200"/>
            <a:chOff x="5791199" y="4267200"/>
            <a:chExt cx="1447801" cy="994108"/>
          </a:xfrm>
        </p:grpSpPr>
        <p:sp>
          <p:nvSpPr>
            <p:cNvPr id="408" name="TextBox 40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410" name="Straight Connector 409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11" name="Group 11"/>
          <p:cNvGrpSpPr>
            <a:grpSpLocks/>
          </p:cNvGrpSpPr>
          <p:nvPr/>
        </p:nvGrpSpPr>
        <p:grpSpPr bwMode="auto">
          <a:xfrm>
            <a:off x="3444875" y="2703513"/>
            <a:ext cx="573088" cy="1092200"/>
            <a:chOff x="5791199" y="4267200"/>
            <a:chExt cx="1447801" cy="994108"/>
          </a:xfrm>
        </p:grpSpPr>
        <p:sp>
          <p:nvSpPr>
            <p:cNvPr id="412" name="TextBox 411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414" name="Straight Connector 413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15" name="Group 11"/>
          <p:cNvGrpSpPr>
            <a:grpSpLocks/>
          </p:cNvGrpSpPr>
          <p:nvPr/>
        </p:nvGrpSpPr>
        <p:grpSpPr bwMode="auto">
          <a:xfrm>
            <a:off x="4090988" y="2701925"/>
            <a:ext cx="573087" cy="1092200"/>
            <a:chOff x="5791199" y="4267200"/>
            <a:chExt cx="1447801" cy="994108"/>
          </a:xfrm>
        </p:grpSpPr>
        <p:sp>
          <p:nvSpPr>
            <p:cNvPr id="416" name="TextBox 41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418" name="Straight Connector 417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19" name="Group 11"/>
          <p:cNvGrpSpPr>
            <a:grpSpLocks/>
          </p:cNvGrpSpPr>
          <p:nvPr/>
        </p:nvGrpSpPr>
        <p:grpSpPr bwMode="auto">
          <a:xfrm>
            <a:off x="4630738" y="2701925"/>
            <a:ext cx="838200" cy="1092200"/>
            <a:chOff x="5120152" y="4267200"/>
            <a:chExt cx="2118848" cy="994108"/>
          </a:xfrm>
        </p:grpSpPr>
        <p:sp>
          <p:nvSpPr>
            <p:cNvPr id="420" name="TextBox 419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422" name="Straight Connector 421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sp>
          <p:nvSpPr>
            <p:cNvPr id="423" name="TextBox 422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smtClean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32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4" name="Group 11"/>
          <p:cNvGrpSpPr>
            <a:grpSpLocks/>
          </p:cNvGrpSpPr>
          <p:nvPr/>
        </p:nvGrpSpPr>
        <p:grpSpPr bwMode="auto">
          <a:xfrm>
            <a:off x="7521575" y="1646238"/>
            <a:ext cx="708025" cy="2105025"/>
            <a:chOff x="5791196" y="3332222"/>
            <a:chExt cx="1788037" cy="1915264"/>
          </a:xfrm>
        </p:grpSpPr>
        <p:sp>
          <p:nvSpPr>
            <p:cNvPr id="425" name="TextBox 424"/>
            <p:cNvSpPr txBox="1"/>
            <p:nvPr/>
          </p:nvSpPr>
          <p:spPr>
            <a:xfrm>
              <a:off x="5791196" y="4267222"/>
              <a:ext cx="1788037" cy="9802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105</a:t>
              </a:r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5791199" y="3332222"/>
              <a:ext cx="1447801" cy="532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427" name="Straight Connector 426"/>
            <p:cNvCxnSpPr/>
            <p:nvPr/>
          </p:nvCxnSpPr>
          <p:spPr>
            <a:xfrm>
              <a:off x="5901813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sp>
        <p:nvSpPr>
          <p:cNvPr id="428" name="TextBox 427"/>
          <p:cNvSpPr txBox="1"/>
          <p:nvPr/>
        </p:nvSpPr>
        <p:spPr>
          <a:xfrm>
            <a:off x="717569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429" name="TextBox 428"/>
          <p:cNvSpPr txBox="1"/>
          <p:nvPr/>
        </p:nvSpPr>
        <p:spPr>
          <a:xfrm>
            <a:off x="4089273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grpSp>
        <p:nvGrpSpPr>
          <p:cNvPr id="430" name="Group 11"/>
          <p:cNvGrpSpPr>
            <a:grpSpLocks/>
          </p:cNvGrpSpPr>
          <p:nvPr/>
        </p:nvGrpSpPr>
        <p:grpSpPr bwMode="auto">
          <a:xfrm>
            <a:off x="1519238" y="5054600"/>
            <a:ext cx="573087" cy="1093788"/>
            <a:chOff x="5791199" y="4267200"/>
            <a:chExt cx="1447801" cy="994108"/>
          </a:xfrm>
        </p:grpSpPr>
        <p:sp>
          <p:nvSpPr>
            <p:cNvPr id="431" name="TextBox 430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2" name="TextBox 431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33" name="Straight Connector 432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34" name="Group 11"/>
          <p:cNvGrpSpPr>
            <a:grpSpLocks/>
          </p:cNvGrpSpPr>
          <p:nvPr/>
        </p:nvGrpSpPr>
        <p:grpSpPr bwMode="auto">
          <a:xfrm>
            <a:off x="2363788" y="5051425"/>
            <a:ext cx="573087" cy="1092200"/>
            <a:chOff x="5791199" y="4267200"/>
            <a:chExt cx="1447801" cy="994108"/>
          </a:xfrm>
        </p:grpSpPr>
        <p:sp>
          <p:nvSpPr>
            <p:cNvPr id="435" name="TextBox 434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36" name="TextBox 435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37" name="Straight Connector 436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38" name="Group 11"/>
          <p:cNvGrpSpPr>
            <a:grpSpLocks/>
          </p:cNvGrpSpPr>
          <p:nvPr/>
        </p:nvGrpSpPr>
        <p:grpSpPr bwMode="auto">
          <a:xfrm>
            <a:off x="3208338" y="5048250"/>
            <a:ext cx="573087" cy="1093788"/>
            <a:chOff x="5791199" y="4267200"/>
            <a:chExt cx="1447801" cy="994108"/>
          </a:xfrm>
        </p:grpSpPr>
        <p:sp>
          <p:nvSpPr>
            <p:cNvPr id="439" name="TextBox 438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40" name="TextBox 439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41" name="Straight Connector 440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sp>
        <p:nvSpPr>
          <p:cNvPr id="442" name="TextBox 441"/>
          <p:cNvSpPr txBox="1"/>
          <p:nvPr/>
        </p:nvSpPr>
        <p:spPr>
          <a:xfrm>
            <a:off x="685800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217985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5890846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8493369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grpSp>
        <p:nvGrpSpPr>
          <p:cNvPr id="446" name="Group 11"/>
          <p:cNvGrpSpPr>
            <a:grpSpLocks/>
          </p:cNvGrpSpPr>
          <p:nvPr/>
        </p:nvGrpSpPr>
        <p:grpSpPr bwMode="auto">
          <a:xfrm>
            <a:off x="3857625" y="5038725"/>
            <a:ext cx="838200" cy="1092200"/>
            <a:chOff x="5120152" y="4267200"/>
            <a:chExt cx="2118848" cy="994108"/>
          </a:xfrm>
        </p:grpSpPr>
        <p:sp>
          <p:nvSpPr>
            <p:cNvPr id="447" name="TextBox 446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48" name="TextBox 447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49" name="Straight Connector 448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  <p:sp>
          <p:nvSpPr>
            <p:cNvPr id="450" name="TextBox 449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51" name="Group 11"/>
          <p:cNvGrpSpPr>
            <a:grpSpLocks/>
          </p:cNvGrpSpPr>
          <p:nvPr/>
        </p:nvGrpSpPr>
        <p:grpSpPr bwMode="auto">
          <a:xfrm>
            <a:off x="5880100" y="5019675"/>
            <a:ext cx="573088" cy="1092200"/>
            <a:chOff x="5791199" y="4267200"/>
            <a:chExt cx="1447801" cy="994108"/>
          </a:xfrm>
        </p:grpSpPr>
        <p:sp>
          <p:nvSpPr>
            <p:cNvPr id="452" name="TextBox 451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54" name="Straight Connector 453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grpSp>
        <p:nvGrpSpPr>
          <p:cNvPr id="455" name="Group 11"/>
          <p:cNvGrpSpPr>
            <a:grpSpLocks/>
          </p:cNvGrpSpPr>
          <p:nvPr/>
        </p:nvGrpSpPr>
        <p:grpSpPr bwMode="auto">
          <a:xfrm>
            <a:off x="8483600" y="5003800"/>
            <a:ext cx="573088" cy="1092200"/>
            <a:chOff x="5791199" y="4267200"/>
            <a:chExt cx="1447801" cy="994108"/>
          </a:xfrm>
        </p:grpSpPr>
        <p:sp>
          <p:nvSpPr>
            <p:cNvPr id="456" name="TextBox 45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rgbClr val="C17529">
                          <a:shade val="20000"/>
                          <a:satMod val="200000"/>
                        </a:srgbClr>
                      </a:gs>
                      <a:gs pos="78000">
                        <a:srgbClr val="C17529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C17529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58" name="Straight Connector 457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</p:cxnSp>
      </p:grpSp>
      <p:sp>
        <p:nvSpPr>
          <p:cNvPr id="459" name="TextBox 458"/>
          <p:cNvSpPr txBox="1"/>
          <p:nvPr/>
        </p:nvSpPr>
        <p:spPr>
          <a:xfrm>
            <a:off x="5289569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6031523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6642453" y="27874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4835769" y="513493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463" name="TextBox 462"/>
          <p:cNvSpPr txBox="1"/>
          <p:nvPr/>
        </p:nvSpPr>
        <p:spPr>
          <a:xfrm>
            <a:off x="6594231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464" name="TextBox 463"/>
          <p:cNvSpPr txBox="1"/>
          <p:nvPr/>
        </p:nvSpPr>
        <p:spPr>
          <a:xfrm>
            <a:off x="7508631" y="511032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495" name="TextBox 494"/>
          <p:cNvSpPr txBox="1"/>
          <p:nvPr/>
        </p:nvSpPr>
        <p:spPr>
          <a:xfrm>
            <a:off x="41565" y="2154375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496" name="TextBox 495"/>
          <p:cNvSpPr txBox="1"/>
          <p:nvPr/>
        </p:nvSpPr>
        <p:spPr>
          <a:xfrm>
            <a:off x="0" y="44958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rgbClr val="C17529">
                        <a:shade val="20000"/>
                        <a:satMod val="200000"/>
                      </a:srgbClr>
                    </a:gs>
                    <a:gs pos="78000">
                      <a:srgbClr val="C1752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1752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</p:spTree>
    <p:extLst>
      <p:ext uri="{BB962C8B-B14F-4D97-AF65-F5344CB8AC3E}">
        <p14:creationId xmlns:p14="http://schemas.microsoft.com/office/powerpoint/2010/main" val="107093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76200" y="1325564"/>
            <a:ext cx="7924800" cy="3886410"/>
            <a:chOff x="-381000" y="7086600"/>
            <a:chExt cx="7924800" cy="3886200"/>
          </a:xfrm>
        </p:grpSpPr>
        <p:sp>
          <p:nvSpPr>
            <p:cNvPr id="5" name="Flowchart: Process 4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  <a:gradFill rotWithShape="1">
              <a:gsLst>
                <a:gs pos="0">
                  <a:srgbClr val="C17529">
                    <a:tint val="30000"/>
                    <a:satMod val="250000"/>
                  </a:srgbClr>
                </a:gs>
                <a:gs pos="72000">
                  <a:srgbClr val="C17529">
                    <a:tint val="75000"/>
                    <a:satMod val="210000"/>
                  </a:srgbClr>
                </a:gs>
                <a:gs pos="100000">
                  <a:srgbClr val="C17529">
                    <a:tint val="85000"/>
                    <a:satMod val="210000"/>
                  </a:srgbClr>
                </a:gs>
              </a:gsLst>
              <a:lin ang="5400000" scaled="1"/>
            </a:gradFill>
            <a:ln w="10000" cap="flat" cmpd="sng" algn="ctr">
              <a:solidFill>
                <a:srgbClr val="C17529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6" name="Flowchart: Process 5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  <a:gradFill rotWithShape="1">
              <a:gsLst>
                <a:gs pos="0">
                  <a:srgbClr val="C17529">
                    <a:tint val="30000"/>
                    <a:satMod val="250000"/>
                  </a:srgbClr>
                </a:gs>
                <a:gs pos="72000">
                  <a:srgbClr val="C17529">
                    <a:tint val="75000"/>
                    <a:satMod val="210000"/>
                  </a:srgbClr>
                </a:gs>
                <a:gs pos="100000">
                  <a:srgbClr val="C17529">
                    <a:tint val="85000"/>
                    <a:satMod val="210000"/>
                  </a:srgbClr>
                </a:gs>
              </a:gsLst>
              <a:lin ang="5400000" scaled="1"/>
            </a:gradFill>
            <a:ln w="10000" cap="flat" cmpd="sng" algn="ctr">
              <a:solidFill>
                <a:srgbClr val="C17529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  <a:gradFill rotWithShape="1">
              <a:gsLst>
                <a:gs pos="0">
                  <a:srgbClr val="C17529">
                    <a:tint val="30000"/>
                    <a:satMod val="250000"/>
                  </a:srgbClr>
                </a:gs>
                <a:gs pos="72000">
                  <a:srgbClr val="C17529">
                    <a:tint val="75000"/>
                    <a:satMod val="210000"/>
                  </a:srgbClr>
                </a:gs>
                <a:gs pos="100000">
                  <a:srgbClr val="C17529">
                    <a:tint val="85000"/>
                    <a:satMod val="210000"/>
                  </a:srgbClr>
                </a:gs>
              </a:gsLst>
              <a:lin ang="5400000" scaled="1"/>
            </a:gradFill>
            <a:ln w="10000" cap="flat" cmpd="sng" algn="ctr">
              <a:solidFill>
                <a:srgbClr val="C17529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8" name="Flowchart: Process 7"/>
            <p:cNvSpPr/>
            <p:nvPr/>
          </p:nvSpPr>
          <p:spPr bwMode="auto">
            <a:xfrm>
              <a:off x="4267200" y="7086600"/>
              <a:ext cx="627063" cy="461937"/>
            </a:xfrm>
            <a:prstGeom prst="flowChartProcess">
              <a:avLst/>
            </a:prstGeom>
            <a:gradFill rotWithShape="1">
              <a:gsLst>
                <a:gs pos="0">
                  <a:srgbClr val="C17529">
                    <a:tint val="30000"/>
                    <a:satMod val="250000"/>
                  </a:srgbClr>
                </a:gs>
                <a:gs pos="72000">
                  <a:srgbClr val="C17529">
                    <a:tint val="75000"/>
                    <a:satMod val="210000"/>
                  </a:srgbClr>
                </a:gs>
                <a:gs pos="100000">
                  <a:srgbClr val="C17529">
                    <a:tint val="85000"/>
                    <a:satMod val="210000"/>
                  </a:srgbClr>
                </a:gs>
              </a:gsLst>
              <a:lin ang="5400000" scaled="1"/>
            </a:gradFill>
            <a:ln w="10000" cap="flat" cmpd="sng" algn="ctr">
              <a:solidFill>
                <a:srgbClr val="C17529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4252913" y="7091362"/>
              <a:ext cx="1254125" cy="866728"/>
            </a:xfrm>
            <a:prstGeom prst="flowChartProcess">
              <a:avLst/>
            </a:prstGeom>
            <a:noFill/>
            <a:ln w="25400" cap="flat" cmpd="sng" algn="ctr">
              <a:solidFill>
                <a:srgbClr val="F0A22E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4447404" y="7523932"/>
              <a:ext cx="866728" cy="1588"/>
            </a:xfrm>
            <a:prstGeom prst="line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11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19" name="Parallelogram 18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F0A22E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0" name="Parallelogram 19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F0A22E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1" name="Parallelogram 20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2" name="Parallelogram 21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F0A22E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3" name="Parallelogram 22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F0A22E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4" name="Parallelogram 23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F0A22E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13" name="Diamond 12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rgbClr val="C3986D">
                    <a:shade val="60000"/>
                    <a:satMod val="110000"/>
                  </a:srgbClr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cxnSp>
            <p:nvCxnSpPr>
              <p:cNvPr id="14" name="Straight Connector 13"/>
              <p:cNvCxnSpPr>
                <a:stCxn id="9" idx="1"/>
                <a:endCxn id="9" idx="3"/>
              </p:cNvCxnSpPr>
              <p:nvPr/>
            </p:nvCxnSpPr>
            <p:spPr bwMode="auto">
              <a:xfrm rot="10800000" flipH="1">
                <a:off x="4329113" y="6838926"/>
                <a:ext cx="1254125" cy="1587"/>
              </a:xfrm>
              <a:prstGeom prst="line">
                <a:avLst/>
              </a:prstGeom>
              <a:noFill/>
              <a:ln w="100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15" name="Diamond 14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rgbClr val="C3986D">
                    <a:shade val="60000"/>
                    <a:satMod val="110000"/>
                  </a:srgbClr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16" name="Diamond 15"/>
              <p:cNvSpPr/>
              <p:nvPr/>
            </p:nvSpPr>
            <p:spPr bwMode="auto">
              <a:xfrm>
                <a:off x="3387725" y="7485003"/>
                <a:ext cx="1412875" cy="1488995"/>
              </a:xfrm>
              <a:prstGeom prst="diamond">
                <a:avLst/>
              </a:prstGeom>
              <a:noFill/>
              <a:ln w="38100" cap="flat" cmpd="sng" algn="ctr">
                <a:solidFill>
                  <a:srgbClr val="8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17" name="Isosceles Triangle 16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rgbClr val="C3986D">
                    <a:shade val="60000"/>
                    <a:satMod val="110000"/>
                  </a:srgbClr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18" name="Right Triangle 17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rgbClr val="A5644E">
                    <a:shade val="60000"/>
                    <a:satMod val="110000"/>
                  </a:srgbClr>
                </a:contourClr>
              </a:sp3d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5" name="Group 58"/>
          <p:cNvGrpSpPr>
            <a:grpSpLocks/>
          </p:cNvGrpSpPr>
          <p:nvPr/>
        </p:nvGrpSpPr>
        <p:grpSpPr bwMode="auto">
          <a:xfrm>
            <a:off x="492918" y="5547788"/>
            <a:ext cx="2659063" cy="990600"/>
            <a:chOff x="2133600" y="2514600"/>
            <a:chExt cx="2659199" cy="990600"/>
          </a:xfrm>
        </p:grpSpPr>
        <p:sp>
          <p:nvSpPr>
            <p:cNvPr id="26" name="Isosceles Triangle 25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 w="25400" cap="flat" cmpd="sng" algn="ctr">
              <a:solidFill>
                <a:srgbClr val="8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7" name="Isosceles Triangle 26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00B0F0"/>
            </a:solidFill>
            <a:ln w="100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8" name="Right Triangle 27"/>
            <p:cNvSpPr/>
            <p:nvPr/>
          </p:nvSpPr>
          <p:spPr bwMode="auto">
            <a:xfrm>
              <a:off x="4191000" y="2522420"/>
              <a:ext cx="601799" cy="969532"/>
            </a:xfrm>
            <a:prstGeom prst="rtTriangle">
              <a:avLst/>
            </a:prstGeom>
            <a:solidFill>
              <a:srgbClr val="00B0F0"/>
            </a:solidFill>
            <a:ln w="10000" cap="flat" cmpd="sng" algn="ctr">
              <a:solidFill>
                <a:srgbClr val="A5644E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0749" y="174870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 hỗn số - ghép hình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287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682" y="283105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8682" y="1608667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4" descr="flower14636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18" y="0"/>
            <a:ext cx="96393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-369518" y="389467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333399"/>
                </a:solidFill>
                <a:latin typeface="Times New Roman" pitchFamily="18" charset="0"/>
              </a:rPr>
              <a:t>TIẾT HỌC </a:t>
            </a:r>
            <a:r>
              <a:rPr lang="en-US" sz="3200" b="1">
                <a:solidFill>
                  <a:srgbClr val="333399"/>
                </a:solidFill>
                <a:latin typeface="Times New Roman" pitchFamily="18" charset="0"/>
              </a:rPr>
              <a:t>KẾT THÚC</a:t>
            </a:r>
            <a:r>
              <a:rPr lang="en-US" sz="3200" b="1">
                <a:solidFill>
                  <a:srgbClr val="333399"/>
                </a:solidFill>
                <a:latin typeface="Arial" charset="0"/>
              </a:rPr>
              <a:t> 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333399"/>
                </a:solidFill>
                <a:latin typeface="Times New Roman" pitchFamily="18" charset="0"/>
              </a:rPr>
              <a:t>     CHÂN </a:t>
            </a:r>
            <a:r>
              <a:rPr lang="en-US" sz="3200" b="1">
                <a:solidFill>
                  <a:srgbClr val="333399"/>
                </a:solidFill>
                <a:latin typeface="Times New Roman" pitchFamily="18" charset="0"/>
              </a:rPr>
              <a:t>THÀNH CẢM ƠN QUÝ THẦY CÔ</a:t>
            </a:r>
          </a:p>
        </p:txBody>
      </p:sp>
    </p:spTree>
    <p:extLst>
      <p:ext uri="{BB962C8B-B14F-4D97-AF65-F5344CB8AC3E}">
        <p14:creationId xmlns:p14="http://schemas.microsoft.com/office/powerpoint/2010/main" val="286745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158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Office Theme</vt:lpstr>
      <vt:lpstr>PowerPoint Presentation</vt:lpstr>
      <vt:lpstr>PowerPoint Presentation</vt:lpstr>
      <vt:lpstr>PowerPoint Presentation</vt:lpstr>
      <vt:lpstr>Bài 1. Dựa vào hình vẽ để viết rồi đọc hỗn số thích hợp (theo mẫu)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Hanoi</dc:creator>
  <cp:lastModifiedBy>Admin</cp:lastModifiedBy>
  <cp:revision>51</cp:revision>
  <dcterms:created xsi:type="dcterms:W3CDTF">2006-08-16T00:00:00Z</dcterms:created>
  <dcterms:modified xsi:type="dcterms:W3CDTF">2019-09-19T23:31:44Z</dcterms:modified>
</cp:coreProperties>
</file>